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FC51-D6CA-4649-AEF0-8351335C8369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B03C1-2BE4-4540-9A06-D8DA937CFE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26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78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Patient can be expected to be treated with appropriate medical interventions</a:t>
            </a:r>
            <a:r>
              <a:rPr lang="en-US" baseline="0" dirty="0" smtClean="0"/>
              <a:t> and in turn is expected to follow with plan of care. Physician is expected to receive payment for services and has an obligation to provide objective, competent and compassionate care.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60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Core concepts: 1. Patient is more vulnerable</a:t>
            </a:r>
            <a:r>
              <a:rPr lang="en-US" baseline="0" dirty="0" smtClean="0"/>
              <a:t> and exposed and must feel safe within the context of this relationship. 2. Physician has a responsibility to act in a patient’s best interest and an obligation to avoid situations in which personal interest may conflict with this duty.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93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physicians learn intimate</a:t>
            </a:r>
            <a:r>
              <a:rPr lang="en-US" baseline="0" dirty="0" smtClean="0"/>
              <a:t> details about patient’s life, they know little about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620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physicians</a:t>
            </a:r>
            <a:r>
              <a:rPr lang="en-US" baseline="0" dirty="0" smtClean="0"/>
              <a:t> make the point that we are so strict in our boundaries now with patients and that is more to protect physicians than patients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60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Disclosing to a patient with cancer that one</a:t>
            </a:r>
            <a:r>
              <a:rPr lang="en-US" baseline="0" dirty="0" smtClean="0"/>
              <a:t> of your family members has cancer</a:t>
            </a:r>
          </a:p>
          <a:p>
            <a:r>
              <a:rPr lang="en-US" baseline="0" dirty="0" smtClean="0"/>
              <a:t>Reaching out to hold or hug someone when consoling them during bad news</a:t>
            </a:r>
          </a:p>
          <a:p>
            <a:r>
              <a:rPr lang="en-US" baseline="0" dirty="0" smtClean="0"/>
              <a:t>Telling people about my ex-smoking habit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340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Chose to focus on the most common boundary conundrums – obviously sexual relationships</a:t>
            </a:r>
            <a:r>
              <a:rPr lang="en-US" baseline="0" dirty="0" smtClean="0"/>
              <a:t> with patients is a more black and white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18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Jeopardizes</a:t>
            </a:r>
            <a:r>
              <a:rPr lang="en-US" baseline="0" dirty="0" smtClean="0"/>
              <a:t> objective decision making which can lead to patient harm</a:t>
            </a:r>
          </a:p>
          <a:p>
            <a:r>
              <a:rPr lang="en-US" baseline="0" dirty="0" smtClean="0"/>
              <a:t>Examples include being unable to address bad news, medical compliance or estimate appropriate prognosis</a:t>
            </a:r>
          </a:p>
          <a:p>
            <a:r>
              <a:rPr lang="en-US" baseline="0" dirty="0" smtClean="0"/>
              <a:t>Example in palliative care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B03C1-2BE4-4540-9A06-D8DA937CFEF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40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366F7B-5E08-3244-B92F-710556471DC2}" type="datetimeFigureOut">
              <a:rPr lang="en-US" smtClean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B694DDB-B5A5-6144-8CD8-18DC8D2DEB5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Physician – Patient Boundaries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Ade Magallanes R-1</a:t>
            </a:r>
          </a:p>
          <a:p>
            <a:r>
              <a:rPr lang="en-US" sz="3600" dirty="0" smtClean="0"/>
              <a:t>Behavioral Medicine </a:t>
            </a:r>
          </a:p>
          <a:p>
            <a:r>
              <a:rPr lang="en-US" sz="3600" dirty="0" smtClean="0"/>
              <a:t>April 2016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Conundrums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Technology (focus on text/cell phone)</a:t>
            </a:r>
          </a:p>
          <a:p>
            <a:r>
              <a:rPr lang="en-US" sz="3600" dirty="0" smtClean="0"/>
              <a:t>Dual relationships</a:t>
            </a:r>
          </a:p>
          <a:p>
            <a:r>
              <a:rPr lang="en-US" sz="3600" dirty="0" smtClean="0"/>
              <a:t>Time and duration of appointments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6368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Anyone have a case or experience with this? </a:t>
            </a:r>
          </a:p>
          <a:p>
            <a:r>
              <a:rPr lang="en-US" sz="2800" dirty="0" smtClean="0"/>
              <a:t>Do you give your cell phone or pager # out to patients? </a:t>
            </a:r>
          </a:p>
          <a:p>
            <a:r>
              <a:rPr lang="en-US" sz="2800" dirty="0" smtClean="0"/>
              <a:t>What about if they ask you for it?</a:t>
            </a:r>
          </a:p>
          <a:p>
            <a:r>
              <a:rPr lang="en-US" sz="2800" dirty="0" smtClean="0"/>
              <a:t>Are you a bad doctor if you don’t give it out? </a:t>
            </a:r>
            <a:endParaRPr lang="en-US" sz="2800" dirty="0"/>
          </a:p>
          <a:p>
            <a:r>
              <a:rPr lang="en-US" sz="2800" dirty="0" smtClean="0"/>
              <a:t>Are you a better and more caring doctor if you do? </a:t>
            </a:r>
          </a:p>
          <a:p>
            <a:r>
              <a:rPr lang="en-US" sz="2800" dirty="0" smtClean="0"/>
              <a:t>Any instances where you believe this is appropriate? Why?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2052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ethical issues?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are duties and responsibilities of MDs affected by using text/cell phone?</a:t>
            </a:r>
          </a:p>
          <a:p>
            <a:r>
              <a:rPr lang="en-US" sz="3200" dirty="0" smtClean="0"/>
              <a:t>What kind of limits should MDs place on their availability if they chose to give their # out?</a:t>
            </a:r>
          </a:p>
          <a:p>
            <a:r>
              <a:rPr lang="en-US" sz="3200" dirty="0" smtClean="0"/>
              <a:t>What duties do MDs have regarding requests that are perceived as urgent by patient?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5789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Occur when a secondary relationship arises simultaneously within the primary one. </a:t>
            </a:r>
          </a:p>
          <a:p>
            <a:r>
              <a:rPr lang="en-US" sz="3600" dirty="0" smtClean="0"/>
              <a:t>What are the consequences?</a:t>
            </a:r>
          </a:p>
          <a:p>
            <a:r>
              <a:rPr lang="en-US" sz="3600" dirty="0" smtClean="0"/>
              <a:t>Are there benefits?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015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and duration of appointments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Why are you giving this patient more time?</a:t>
            </a:r>
          </a:p>
          <a:p>
            <a:r>
              <a:rPr lang="en-US" sz="3200" dirty="0" smtClean="0"/>
              <a:t>Are any of your own needs as a physician being gratified by extending this appointment?</a:t>
            </a:r>
          </a:p>
          <a:p>
            <a:r>
              <a:rPr lang="en-US" sz="3200" dirty="0" smtClean="0"/>
              <a:t>What are the consequences of favoring some patients over others?</a:t>
            </a:r>
          </a:p>
          <a:p>
            <a:r>
              <a:rPr lang="en-US" sz="3200" dirty="0" smtClean="0"/>
              <a:t>What about your patients that are waiting? How do they perceive this?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0195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Physician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MDs that are under stress with insufficient emotional support</a:t>
            </a:r>
          </a:p>
          <a:p>
            <a:r>
              <a:rPr lang="en-US" sz="3200" dirty="0" smtClean="0"/>
              <a:t>Inexperienced physicians – naïve to complex and problematic effects of boundary crossings</a:t>
            </a:r>
          </a:p>
          <a:p>
            <a:r>
              <a:rPr lang="en-US" sz="3200" dirty="0" smtClean="0"/>
              <a:t>Physicians suffering from mental illness, e.g. mania which results in disinhibited behavior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3955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182"/>
            <a:ext cx="8229600" cy="1188818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Toolkit </a:t>
            </a:r>
            <a:r>
              <a:rPr lang="en-US" sz="2800" dirty="0"/>
              <a:t>Steps/Questions to ask for preventing and managing boundary crossings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ctr">
              <a:buAutoNum type="arabicPeriod"/>
            </a:pPr>
            <a:endParaRPr lang="en-US" dirty="0" smtClean="0"/>
          </a:p>
          <a:p>
            <a:pPr marL="457200" indent="-457200" algn="ctr">
              <a:buAutoNum type="arabicPeriod"/>
            </a:pPr>
            <a:r>
              <a:rPr lang="en-US" sz="3600" dirty="0" smtClean="0"/>
              <a:t>Recognize risk factors that may lead to boundary crossings</a:t>
            </a:r>
          </a:p>
          <a:p>
            <a:pPr marL="457200" indent="-457200" algn="ctr">
              <a:buAutoNum type="arabicPeriod"/>
            </a:pPr>
            <a:endParaRPr lang="en-US" sz="3600" dirty="0" smtClean="0"/>
          </a:p>
          <a:p>
            <a:pPr marL="457200" indent="-457200" algn="ctr">
              <a:buAutoNum type="arabicPeriod"/>
            </a:pPr>
            <a:r>
              <a:rPr lang="en-US" sz="3600" dirty="0" smtClean="0"/>
              <a:t>Examine the presence of behaviors or emotions that indicate a boundary has been crossed</a:t>
            </a:r>
          </a:p>
          <a:p>
            <a:pPr marL="457200" indent="-457200" algn="ctr">
              <a:buAutoNum type="arabicPeriod"/>
            </a:pPr>
            <a:endParaRPr lang="en-US" sz="3600" dirty="0" smtClean="0"/>
          </a:p>
          <a:p>
            <a:pPr marL="457200" indent="-457200" algn="ctr">
              <a:buAutoNum type="arabicPeriod"/>
            </a:pPr>
            <a:r>
              <a:rPr lang="en-US" sz="3600" dirty="0" smtClean="0"/>
              <a:t>Consider how boundary crossings affect patient care</a:t>
            </a:r>
          </a:p>
          <a:p>
            <a:pPr marL="457200" indent="-457200" algn="ctr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85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9912"/>
            <a:ext cx="82296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Recognize </a:t>
            </a:r>
            <a:r>
              <a:rPr lang="en-US" sz="3200" dirty="0"/>
              <a:t>factors that may lead to boundary crossings: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ID with patient or family by physician</a:t>
            </a:r>
          </a:p>
          <a:p>
            <a:r>
              <a:rPr lang="en-US" sz="3200" dirty="0" smtClean="0"/>
              <a:t>Unresolved grief/loss on part of physician</a:t>
            </a:r>
          </a:p>
          <a:p>
            <a:r>
              <a:rPr lang="en-US" sz="3200" dirty="0" smtClean="0"/>
              <a:t>Professional sense of failing the patient</a:t>
            </a:r>
          </a:p>
          <a:p>
            <a:r>
              <a:rPr lang="en-US" sz="3200" dirty="0" smtClean="0"/>
              <a:t>Complex dysfunctional patient – family dynamics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98275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Examine </a:t>
            </a:r>
            <a:r>
              <a:rPr lang="en-US" sz="3600" dirty="0"/>
              <a:t>the presence of behaviors or emotions that indicate a boundary has been crossed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/>
              <a:t>Avoidance</a:t>
            </a:r>
          </a:p>
          <a:p>
            <a:pPr lvl="1"/>
            <a:r>
              <a:rPr lang="en-US" sz="3600" dirty="0" smtClean="0"/>
              <a:t>Increased contact when medically unnecessary</a:t>
            </a:r>
          </a:p>
          <a:p>
            <a:pPr lvl="1"/>
            <a:r>
              <a:rPr lang="en-US" sz="3600" dirty="0" smtClean="0"/>
              <a:t>Feeling of personal responsibility to save patient</a:t>
            </a:r>
          </a:p>
          <a:p>
            <a:pPr lvl="1"/>
            <a:r>
              <a:rPr lang="en-US" sz="3600" dirty="0" smtClean="0"/>
              <a:t>Feeling that no other provider can care for patient in same way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76161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Consider </a:t>
            </a:r>
            <a:r>
              <a:rPr lang="en-US" dirty="0"/>
              <a:t>how boundary crossing may affect patient care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/>
              <a:t>Is what I am doing an accepted part of medical practice?</a:t>
            </a:r>
          </a:p>
          <a:p>
            <a:pPr lvl="1"/>
            <a:r>
              <a:rPr lang="en-US" sz="3600" dirty="0" smtClean="0"/>
              <a:t>Is what I am doing solely in the interest of the patient? Is it self-serving?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02373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characterize the physician – patient relationship?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Role Theory</a:t>
            </a:r>
          </a:p>
          <a:p>
            <a:r>
              <a:rPr lang="en-US" sz="3600" dirty="0" smtClean="0"/>
              <a:t>Patient centered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347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b="1" dirty="0" smtClean="0"/>
          </a:p>
          <a:p>
            <a:pPr algn="ctr"/>
            <a:r>
              <a:rPr lang="en-US" sz="3600" b="1" dirty="0" smtClean="0"/>
              <a:t>Discuss the situation with colleagues, interdisciplinary team or supervisor</a:t>
            </a:r>
          </a:p>
          <a:p>
            <a:pPr algn="ctr"/>
            <a:endParaRPr lang="en-US" sz="3600" b="1" dirty="0" smtClean="0"/>
          </a:p>
          <a:p>
            <a:pPr algn="ctr"/>
            <a:r>
              <a:rPr lang="en-US" sz="3600" b="1" dirty="0" smtClean="0"/>
              <a:t>Find support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761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Each physician or patient acquires a specific set of </a:t>
            </a:r>
            <a:r>
              <a:rPr lang="en-US" sz="3600" b="1" dirty="0" smtClean="0"/>
              <a:t>rights and obligations </a:t>
            </a:r>
            <a:r>
              <a:rPr lang="en-US" sz="3600" dirty="0" smtClean="0"/>
              <a:t>that delineate what a person in that role can expect from others </a:t>
            </a:r>
          </a:p>
          <a:p>
            <a:r>
              <a:rPr lang="en-US" sz="3600" dirty="0" smtClean="0"/>
              <a:t>Specific as to what behaviors are required of him or her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238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Centered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Primary goal is the care of the patient; needs of physician are secondary</a:t>
            </a:r>
          </a:p>
          <a:p>
            <a:r>
              <a:rPr lang="en-US" sz="3600" dirty="0" smtClean="0"/>
              <a:t>Patient entrusts his/her well being to physician</a:t>
            </a:r>
          </a:p>
          <a:p>
            <a:r>
              <a:rPr lang="en-US" sz="3600" dirty="0" smtClean="0"/>
              <a:t>Patient is more vulnerable and exposed</a:t>
            </a:r>
          </a:p>
          <a:p>
            <a:r>
              <a:rPr lang="en-US" sz="3600" dirty="0" smtClean="0"/>
              <a:t>Physician has responsibility to act in patient’s best interest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physician – patient boundaries?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Ideal ethical, physical and emotional constraints that delineate the limits of any relationship and </a:t>
            </a:r>
            <a:r>
              <a:rPr lang="en-US" sz="3600" b="1" dirty="0" smtClean="0"/>
              <a:t>provide safety when inequality exists between two individuals.</a:t>
            </a:r>
          </a:p>
          <a:p>
            <a:r>
              <a:rPr lang="en-US" sz="3600" dirty="0" smtClean="0"/>
              <a:t>Patients entrusting their health and well-being during vulnerable times leading </a:t>
            </a:r>
            <a:r>
              <a:rPr lang="en-US" sz="3600" b="1" dirty="0" smtClean="0"/>
              <a:t>to power differential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870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boundaries exist?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Set limits of behavior to protect more susceptible and or vulnerable patient from mistreatment from physician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5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Boundary crossing?</a:t>
            </a:r>
          </a:p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Boundary </a:t>
            </a:r>
            <a:r>
              <a:rPr lang="en-US" sz="4000" b="1" dirty="0"/>
              <a:t>violation</a:t>
            </a:r>
            <a:r>
              <a:rPr lang="en-US" sz="4000" b="1" dirty="0" smtClean="0"/>
              <a:t>?</a:t>
            </a:r>
          </a:p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What is the difference?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4193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crossing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Departures from usual professional practice that are not exploitative and can actually assist in a patient’s management</a:t>
            </a:r>
          </a:p>
          <a:p>
            <a:r>
              <a:rPr lang="en-US" sz="3600" dirty="0" smtClean="0"/>
              <a:t>Can anyone give an example?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14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Violation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Transgressions which harm the patient in some way.</a:t>
            </a:r>
          </a:p>
          <a:p>
            <a:r>
              <a:rPr lang="en-US" sz="3200" dirty="0" smtClean="0"/>
              <a:t>Unethical and unprofessional because they </a:t>
            </a:r>
            <a:r>
              <a:rPr lang="en-US" sz="3200" b="1" dirty="0" smtClean="0"/>
              <a:t>exploit the physician – patient relationship</a:t>
            </a:r>
          </a:p>
          <a:p>
            <a:r>
              <a:rPr lang="en-US" sz="3200" dirty="0" smtClean="0"/>
              <a:t>Undermine trust</a:t>
            </a:r>
          </a:p>
          <a:p>
            <a:r>
              <a:rPr lang="en-US" sz="3200" dirty="0" smtClean="0"/>
              <a:t>Can cause psychological harm </a:t>
            </a:r>
          </a:p>
          <a:p>
            <a:r>
              <a:rPr lang="en-US" sz="3200" dirty="0" smtClean="0"/>
              <a:t>Can compromise ongoing medical care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01816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238</TotalTime>
  <Words>833</Words>
  <Application>Microsoft Office PowerPoint</Application>
  <PresentationFormat>On-screen Show (4:3)</PresentationFormat>
  <Paragraphs>107</Paragraphs>
  <Slides>20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Physician – Patient Boundaries</vt:lpstr>
      <vt:lpstr>How do we characterize the physician – patient relationship? </vt:lpstr>
      <vt:lpstr>Role Theory</vt:lpstr>
      <vt:lpstr>Patient Centered</vt:lpstr>
      <vt:lpstr>What are physician – patient boundaries? </vt:lpstr>
      <vt:lpstr>Why do boundaries exist?</vt:lpstr>
      <vt:lpstr>PowerPoint Presentation</vt:lpstr>
      <vt:lpstr>Boundary crossing</vt:lpstr>
      <vt:lpstr>Boundary Violation</vt:lpstr>
      <vt:lpstr>Boundary Conundrums </vt:lpstr>
      <vt:lpstr>Technology</vt:lpstr>
      <vt:lpstr>What are the ethical issues? </vt:lpstr>
      <vt:lpstr>Dual Relationships</vt:lpstr>
      <vt:lpstr>Time and duration of appointments</vt:lpstr>
      <vt:lpstr>Physician Risk Factors</vt:lpstr>
      <vt:lpstr> Toolkit Steps/Questions to ask for preventing and managing boundary crossings </vt:lpstr>
      <vt:lpstr> Recognize factors that may lead to boundary crossings: </vt:lpstr>
      <vt:lpstr> Examine the presence of behaviors or emotions that indicate a boundary has been crossed. </vt:lpstr>
      <vt:lpstr> Consider how boundary crossing may affect patient care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– Patient Boundaries</dc:title>
  <dc:creator>Adelaida Magallanes</dc:creator>
  <cp:lastModifiedBy>Joann Valencia</cp:lastModifiedBy>
  <cp:revision>10</cp:revision>
  <dcterms:created xsi:type="dcterms:W3CDTF">2016-04-13T06:09:15Z</dcterms:created>
  <dcterms:modified xsi:type="dcterms:W3CDTF">2016-05-13T18:12:52Z</dcterms:modified>
</cp:coreProperties>
</file>